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5"/>
  </p:notesMasterIdLst>
  <p:handoutMasterIdLst>
    <p:handoutMasterId r:id="rId26"/>
  </p:handoutMasterIdLst>
  <p:sldIdLst>
    <p:sldId id="256" r:id="rId5"/>
    <p:sldId id="281" r:id="rId6"/>
    <p:sldId id="282" r:id="rId7"/>
    <p:sldId id="283" r:id="rId8"/>
    <p:sldId id="284" r:id="rId9"/>
    <p:sldId id="285" r:id="rId10"/>
    <p:sldId id="287" r:id="rId11"/>
    <p:sldId id="286" r:id="rId12"/>
    <p:sldId id="288" r:id="rId13"/>
    <p:sldId id="289" r:id="rId14"/>
    <p:sldId id="291" r:id="rId15"/>
    <p:sldId id="290" r:id="rId16"/>
    <p:sldId id="292" r:id="rId17"/>
    <p:sldId id="293" r:id="rId18"/>
    <p:sldId id="294" r:id="rId19"/>
    <p:sldId id="295" r:id="rId20"/>
    <p:sldId id="296" r:id="rId21"/>
    <p:sldId id="298" r:id="rId22"/>
    <p:sldId id="297" r:id="rId23"/>
    <p:sldId id="299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F2F49"/>
    <a:srgbClr val="89898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312" autoAdjust="0"/>
    <p:restoredTop sz="90616" autoAdjust="0"/>
  </p:normalViewPr>
  <p:slideViewPr>
    <p:cSldViewPr snapToGrid="0">
      <p:cViewPr varScale="1">
        <p:scale>
          <a:sx n="115" d="100"/>
          <a:sy n="115" d="100"/>
        </p:scale>
        <p:origin x="272" y="184"/>
      </p:cViewPr>
      <p:guideLst/>
    </p:cSldViewPr>
  </p:slideViewPr>
  <p:outlineViewPr>
    <p:cViewPr>
      <p:scale>
        <a:sx n="33" d="100"/>
        <a:sy n="33" d="100"/>
      </p:scale>
      <p:origin x="0" y="-288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3403" y="29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E7F456E-01A6-4013-ACA5-F5492591A24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4983A3-9B9B-4D61-97C9-B9E239A3159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6F32FC-4BD9-442A-A8C6-51598C909FE3}" type="datetimeFigureOut">
              <a:rPr lang="en-US" smtClean="0"/>
              <a:t>4/7/25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EABE74-7A97-4D17-8390-42ADD25C33C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2C1DBD-1052-425E-BF3C-983304BED5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EEFA9E-C190-4F5C-8394-BD5F1CD55C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8019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6371FA-A98D-41E8-93F4-09945841298A}" type="datetimeFigureOut">
              <a:rPr lang="en-US" smtClean="0"/>
              <a:t>4/7/25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289C57-55D7-40A4-A101-E74FAC7A092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902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81288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D26FEB-34AA-B674-F128-9D6BE58D5B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A04DC97-17E8-F99D-FF63-9391F7A3051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3E4125C-8B27-1092-9DE7-305858AB32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347E31-4EE6-FA8F-F1A5-7BE79E7EDC1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73193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6A3239-9CAC-9244-2E7D-F7BF4B559A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2245638-3857-2CEF-2F28-FD46DA847DF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467D007-BC44-9DBC-449E-B16B897677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16ADA0-6E01-162C-290C-471CD7F30D9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73808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D51810-2394-08D3-1C1E-6961AF69B6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8B4420C-60CB-4F00-5593-F1A2DAE42A2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148907E-57CD-B07F-6D3F-243FA434B4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3AF274-B91A-A363-879F-3AF4C3B524A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77038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BE6032-1974-BABA-79D5-3AAFDFEDB1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F46E22F-C203-F9BE-7E9A-7DC6F8CEC0E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DB2C76A-9AF4-3AD1-8E9A-AD084D91D9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EDA184-E13E-0765-352F-F291F59DF03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96636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8D4E77-96BD-BEF3-5041-C6866D2FDB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D48A0BC-389E-C44C-A49C-BF266916FA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FD431BC-A708-6035-3642-ADAA55759D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F9CB39-A3F1-961F-6479-E1F56B619DD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27491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CC28AA-77E8-0B59-D37B-161B6C8622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37F0B4-C40A-CA9F-CFB4-F681ECB4661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ED134FE-97C8-A1D4-49D1-1DB8D120D6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352CB1-85F0-B3A2-E45A-5229FEF424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69731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309854-BA50-7E0D-D6C1-E55A47D320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63F5C0E-33D3-5F15-17B5-145C6DA58B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EB07685-8C76-632D-B934-052469E6DB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70031D-3B20-6644-CA41-387357BE2CD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04138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AC707D-8D54-1C14-E60A-23F58A7707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BDF4689-3440-F8F4-D872-8EF655BCB0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0476402-9D0B-B162-96CA-A6F259809F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E0FC18-CC16-8599-920F-C22D801D29F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06623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7D8623-28A9-2E10-069D-FDB7882463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378F931-80D7-4E47-6298-3213C1C95B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70BE0FE-303E-E663-75B6-A9C396ACE1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952ADA-CB02-501D-C627-DE77E7C4D87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69403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6D91D1-EA48-4D69-7BB8-87DDCF2AE5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715560C-FBCD-C583-2D8D-1A616F90DE1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1ACF2CF-2F15-13D4-449D-5A57150370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0CF850-73B4-D114-9DE8-062A99FAA85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56567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D78750-1F77-AB2A-1D6D-0533458F7E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EE1E404-12EA-1956-07E6-0C875A37D1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211BFE8-700D-9752-134D-2F229BE267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ED1488-F6D4-E97E-EC0A-9DBD399AACD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85715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ED7960-BE8A-CC14-6D88-4BECBCCCF6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083E1CC-A171-7985-DC6A-8B8544FFEE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5D4C10D-5847-426C-EE4A-BA6819359D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8CAC82-D808-1D84-9963-70B28AF56C5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98237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6A1847-EAA9-4E29-A519-CC89D3B904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D957056-EFFA-ECCD-4EA7-DB462583EDA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EA53310-A012-2F89-5BB8-63256CDC88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E1A6A5-5316-0489-1AB0-82E060622F9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43380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7905C0-18EB-D98B-A028-1B64A9C3E9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AFFB6D3-0373-54D1-C5E6-1482E5E647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C7AF3B6-A90E-3722-A021-A0F8217B40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8E53C1-E511-1A6F-DD84-36A98EE9245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52986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A78633-DDB4-CF57-6BB4-B33B08419A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40A96C6-FCEC-71EF-37A8-9D7CEC7BA48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A24AE06-3C10-B629-CFB6-E58504807A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57E392-91E2-A50E-CB62-CF76931E84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4636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25A64D-7E07-1339-A1A6-1882C724A8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F5662B2-EE8B-63A4-06E4-7055945F19B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7F5CE8B-987F-AE83-507E-13F98AB267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D30058-3A40-5121-6EA5-4C93BD6D4CC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44871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05F2BB-6656-C69C-AC86-2AB34E3287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7D1D700-6220-C7EA-C214-76495B9AFC1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DFB7E1D-4E2E-643F-C404-5ED77E971D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D6E4E2-93B2-69DB-CC0B-69B8528D8B5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19341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80052E-FF52-2FDA-D70C-6E654E30C3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2073C83-2DB1-2016-62C1-298AF83B58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F7D99C4-8C14-870B-ADE3-3A8A0639CF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83D6E2-48D8-50F8-BC80-1CFD3D46CE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4487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67534A-398E-33B0-CBB1-B933E1FEBE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D0D7483-F8D5-6F1E-0B58-9732C4FD3E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7407E9E-C553-DBDA-49DC-0C761D004C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5D63D7-B8C0-7A41-0D0A-7B194945929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99885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41918" y="3329790"/>
            <a:ext cx="4941771" cy="3200400"/>
          </a:xfrm>
        </p:spPr>
        <p:txBody>
          <a:bodyPr anchor="ctr">
            <a:noAutofit/>
          </a:bodyPr>
          <a:lstStyle>
            <a:lvl1pPr algn="l">
              <a:defRPr sz="3600" spc="150" baseline="0"/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04F1E16-9A84-4D0E-9706-79C396AF6A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826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895350"/>
            <a:ext cx="3247662" cy="1917700"/>
          </a:xfrm>
        </p:spPr>
        <p:txBody>
          <a:bodyPr>
            <a:normAutofit/>
          </a:bodyPr>
          <a:lstStyle>
            <a:lvl1pPr algn="l">
              <a:defRPr lang="en-US" sz="24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A14C3057-3BCC-F9A2-98D8-17DDB36F1823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838200" y="2813049"/>
            <a:ext cx="3247662" cy="3238499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5214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4216396" y="895927"/>
            <a:ext cx="7137404" cy="5115889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5F91997C-538B-C8B9-14D7-31A1932F6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1615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1F777EF4-982E-9337-7E82-31DC723C1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34303BA-AFB6-0E22-486F-785994E3B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327564" cy="1505528"/>
            <a:chOff x="0" y="0"/>
            <a:chExt cx="2238376" cy="3105150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66E3A08-02EB-7B54-5089-E7A7F19FD725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1238250" cy="31051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14F9BE5-00B2-ADDF-771C-AB098B36C820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2238376" cy="24765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280816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37192"/>
            <a:ext cx="5655197" cy="1997867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200" y="2705177"/>
            <a:ext cx="5733772" cy="448990"/>
          </a:xfrm>
        </p:spPr>
        <p:txBody>
          <a:bodyPr anchor="ctr">
            <a:no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8199" y="3154166"/>
            <a:ext cx="5733773" cy="3032733"/>
          </a:xfrm>
        </p:spPr>
        <p:txBody>
          <a:bodyPr>
            <a:norm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1pPr>
            <a:lvl2pPr marL="7429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887108" y="2705177"/>
            <a:ext cx="3943627" cy="448989"/>
          </a:xfrm>
        </p:spPr>
        <p:txBody>
          <a:bodyPr anchor="ctr">
            <a:no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0120DFF5-B64A-9744-4500-1D7BBA19BF1C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887107" y="3164867"/>
            <a:ext cx="3943627" cy="3032733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5214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43986" y="6356350"/>
            <a:ext cx="4114800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E0588715-35AD-8BE1-A5FC-E28BDD3854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645" t="319" r="28732" b="73496"/>
          <a:stretch/>
        </p:blipFill>
        <p:spPr>
          <a:xfrm rot="10800000" flipH="1">
            <a:off x="6308436" y="-11"/>
            <a:ext cx="5883564" cy="236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4519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544E9C70-0200-3C21-7766-CB9EA5FBFA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590800" cy="1027906"/>
            <a:chOff x="0" y="0"/>
            <a:chExt cx="2590800" cy="1027906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D5E4B16-2071-DEE9-BE53-F35AFBEFCA57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0"/>
              <a:ext cx="259080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CB2B071-0355-D550-18A8-9D515CA16987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704850" cy="10279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53550"/>
            <a:ext cx="10515600" cy="1325563"/>
          </a:xfrm>
        </p:spPr>
        <p:txBody>
          <a:bodyPr anchor="b"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838200" y="2111381"/>
            <a:ext cx="10515600" cy="357096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BFB554B2-4C33-2975-9F27-94B8AE71DF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03C6776-E983-2BA3-1054-75996FE0F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6800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267200" y="3238103"/>
            <a:ext cx="4179570" cy="2850181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800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D3361C9-310A-4255-A94E-B77588962D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356350"/>
            <a:ext cx="4179570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140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514C6BF-376E-43E8-881D-2E76742699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4229100" y="0"/>
            <a:ext cx="7962901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500" y="1020445"/>
            <a:ext cx="2895600" cy="1325563"/>
          </a:xfrm>
        </p:spPr>
        <p:txBody>
          <a:bodyPr anchor="b">
            <a:normAutofit/>
          </a:bodyPr>
          <a:lstStyle>
            <a:lvl1pPr>
              <a:defRPr sz="28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33500" y="2674013"/>
            <a:ext cx="2895600" cy="3269589"/>
          </a:xfrm>
        </p:spPr>
        <p:txBody>
          <a:bodyPr>
            <a:normAutofit/>
          </a:bodyPr>
          <a:lstStyle>
            <a:lvl1pPr marL="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4pPr>
            <a:lvl5pPr marL="18288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33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124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487018"/>
            <a:ext cx="4179570" cy="3377354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A96E214-6A61-C8A7-B1DB-C8C260C134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557818" cy="6858000"/>
            <a:chOff x="0" y="0"/>
            <a:chExt cx="4762501" cy="5186363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A18BC1BC-99D6-D9F4-19F9-AAE722E2AE61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0" y="876300"/>
              <a:ext cx="4762500" cy="16287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6816F797-248B-2C75-29B9-DB65A809D47B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2638425" y="0"/>
              <a:ext cx="2124076" cy="518636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82501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487680"/>
            <a:ext cx="4179570" cy="3376691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D8E94DD-0F7B-3F92-58EA-5F06D557BF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990667" y="0"/>
            <a:ext cx="1126278" cy="251229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419F5397-34DB-BC88-ADF5-AA470A06FE5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5080"/>
            <a:ext cx="6576291" cy="6872605"/>
          </a:xfrm>
          <a:custGeom>
            <a:avLst/>
            <a:gdLst>
              <a:gd name="connsiteX0" fmla="*/ 0 w 6576291"/>
              <a:gd name="connsiteY0" fmla="*/ 0 h 6867525"/>
              <a:gd name="connsiteX1" fmla="*/ 6576291 w 6576291"/>
              <a:gd name="connsiteY1" fmla="*/ 0 h 6867525"/>
              <a:gd name="connsiteX2" fmla="*/ 6576291 w 6576291"/>
              <a:gd name="connsiteY2" fmla="*/ 6867525 h 6867525"/>
              <a:gd name="connsiteX3" fmla="*/ 0 w 6576291"/>
              <a:gd name="connsiteY3" fmla="*/ 6867525 h 6867525"/>
              <a:gd name="connsiteX4" fmla="*/ 0 w 6576291"/>
              <a:gd name="connsiteY4" fmla="*/ 0 h 6867525"/>
              <a:gd name="connsiteX0" fmla="*/ 0 w 6576291"/>
              <a:gd name="connsiteY0" fmla="*/ 5080 h 6872605"/>
              <a:gd name="connsiteX1" fmla="*/ 3604491 w 6576291"/>
              <a:gd name="connsiteY1" fmla="*/ 0 h 6872605"/>
              <a:gd name="connsiteX2" fmla="*/ 6576291 w 6576291"/>
              <a:gd name="connsiteY2" fmla="*/ 6872605 h 6872605"/>
              <a:gd name="connsiteX3" fmla="*/ 0 w 6576291"/>
              <a:gd name="connsiteY3" fmla="*/ 6872605 h 6872605"/>
              <a:gd name="connsiteX4" fmla="*/ 0 w 6576291"/>
              <a:gd name="connsiteY4" fmla="*/ 5080 h 6872605"/>
              <a:gd name="connsiteX0" fmla="*/ 0 w 6576291"/>
              <a:gd name="connsiteY0" fmla="*/ 0 h 6867525"/>
              <a:gd name="connsiteX1" fmla="*/ 3624811 w 6576291"/>
              <a:gd name="connsiteY1" fmla="*/ 10160 h 6867525"/>
              <a:gd name="connsiteX2" fmla="*/ 6576291 w 6576291"/>
              <a:gd name="connsiteY2" fmla="*/ 6867525 h 6867525"/>
              <a:gd name="connsiteX3" fmla="*/ 0 w 6576291"/>
              <a:gd name="connsiteY3" fmla="*/ 6867525 h 6867525"/>
              <a:gd name="connsiteX4" fmla="*/ 0 w 6576291"/>
              <a:gd name="connsiteY4" fmla="*/ 0 h 6867525"/>
              <a:gd name="connsiteX0" fmla="*/ 0 w 6576291"/>
              <a:gd name="connsiteY0" fmla="*/ 5080 h 6872605"/>
              <a:gd name="connsiteX1" fmla="*/ 3629891 w 6576291"/>
              <a:gd name="connsiteY1" fmla="*/ 0 h 6872605"/>
              <a:gd name="connsiteX2" fmla="*/ 6576291 w 6576291"/>
              <a:gd name="connsiteY2" fmla="*/ 6872605 h 6872605"/>
              <a:gd name="connsiteX3" fmla="*/ 0 w 6576291"/>
              <a:gd name="connsiteY3" fmla="*/ 6872605 h 6872605"/>
              <a:gd name="connsiteX4" fmla="*/ 0 w 6576291"/>
              <a:gd name="connsiteY4" fmla="*/ 5080 h 6872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76291" h="6872605">
                <a:moveTo>
                  <a:pt x="0" y="5080"/>
                </a:moveTo>
                <a:lnTo>
                  <a:pt x="3629891" y="0"/>
                </a:lnTo>
                <a:lnTo>
                  <a:pt x="6576291" y="6872605"/>
                </a:lnTo>
                <a:lnTo>
                  <a:pt x="0" y="6872605"/>
                </a:lnTo>
                <a:lnTo>
                  <a:pt x="0" y="5080"/>
                </a:lnTo>
                <a:close/>
              </a:path>
            </a:pathLst>
          </a:custGeom>
        </p:spPr>
        <p:txBody>
          <a:bodyPr lIns="182880" tIns="182880" bIns="91440"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40186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22318" y="268360"/>
            <a:ext cx="7288282" cy="2121177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EAC9D25F-5B3D-F5B2-5D02-C6BC6AA8987B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322388" y="2763078"/>
            <a:ext cx="7288212" cy="340705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1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8E16CF1-2502-F2F0-2C27-2DD7979033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096374" y="-25401"/>
            <a:ext cx="3095625" cy="6883401"/>
            <a:chOff x="9096375" y="-25401"/>
            <a:chExt cx="3095625" cy="6883401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322A6FB-333C-65AE-23D8-08BCEA174D43}"/>
                </a:ext>
              </a:extLst>
            </p:cNvPr>
            <p:cNvCxnSpPr/>
            <p:nvPr userDrawn="1"/>
          </p:nvCxnSpPr>
          <p:spPr>
            <a:xfrm>
              <a:off x="9096375" y="1497012"/>
              <a:ext cx="30956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62BB247-4598-A983-DEBF-6F042C1DB0BC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9381744" y="-25401"/>
              <a:ext cx="2810256" cy="688340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4E84FEE-D475-A71D-7996-5925602ECF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-1" y="-25403"/>
            <a:ext cx="1210573" cy="20481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7459776D-4049-CB00-C321-0627C169BC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33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EDE114AF-34C6-A062-7340-858BC27DA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97359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406400"/>
            <a:ext cx="4179570" cy="3457971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E045004-3604-59DC-13E0-7A0B2DF78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3296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955F7B05-9431-1FBA-415D-6CF2DF562B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093633" cy="391239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568961"/>
            <a:ext cx="8420100" cy="1780860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97255"/>
            <a:ext cx="3924300" cy="464499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07FF22E3-5928-787E-B062-FA18127D3BD9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2933700" y="3251596"/>
            <a:ext cx="3943627" cy="3234264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97255"/>
            <a:ext cx="3943627" cy="464499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178E4D0B-96F1-45F3-6B2A-5FA31A37257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410173" y="3251595"/>
            <a:ext cx="3943627" cy="3234264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5F41582C-9AD2-F126-40F3-D43E77D158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6926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341F76B1-7BEF-7A88-1394-1164BFF08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012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41120" y="558801"/>
            <a:ext cx="9953308" cy="1780860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A217F83-0BDB-C70B-29FE-2651DE1915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429817" y="0"/>
            <a:ext cx="7762183" cy="2754814"/>
            <a:chOff x="7334250" y="0"/>
            <a:chExt cx="4857750" cy="1724025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0C62368-3F79-C078-7086-B23D2F5A09F8}"/>
                </a:ext>
              </a:extLst>
            </p:cNvPr>
            <p:cNvCxnSpPr/>
            <p:nvPr userDrawn="1"/>
          </p:nvCxnSpPr>
          <p:spPr>
            <a:xfrm flipH="1" flipV="1">
              <a:off x="7334250" y="0"/>
              <a:ext cx="485775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09BDD71-BF2E-BDB0-A625-D8371AEA1CA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487150" y="0"/>
              <a:ext cx="704850" cy="17240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83354B96-CD25-BE1C-8CA2-3825F820B75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41120" y="2960877"/>
            <a:ext cx="2722880" cy="35128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CDD81865-54C7-7674-4B2E-041D05C1D146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1341120" y="3392035"/>
            <a:ext cx="2722880" cy="2907164"/>
          </a:xfrm>
        </p:spPr>
        <p:txBody>
          <a:bodyPr tIns="0">
            <a:normAutofit/>
          </a:bodyPr>
          <a:lstStyle>
            <a:lvl1pPr marL="283464" indent="-283464">
              <a:lnSpc>
                <a:spcPct val="100000"/>
              </a:lnSpc>
              <a:buFont typeface="+mj-lt"/>
              <a:buAutoNum type="arabicPeriod"/>
              <a:defRPr sz="1800" b="0" spc="50" baseline="0"/>
            </a:lvl1pPr>
            <a:lvl2pPr marL="566928" indent="-342900">
              <a:lnSpc>
                <a:spcPct val="100000"/>
              </a:lnSpc>
              <a:spcBef>
                <a:spcPts val="1000"/>
              </a:spcBef>
              <a:buFont typeface="+mj-lt"/>
              <a:buAutoNum type="alphaLcPeriod"/>
              <a:defRPr sz="1800" spc="50" baseline="0"/>
            </a:lvl2pPr>
            <a:lvl3pPr marL="850392" indent="-342900">
              <a:lnSpc>
                <a:spcPct val="100000"/>
              </a:lnSpc>
              <a:spcBef>
                <a:spcPts val="1000"/>
              </a:spcBef>
              <a:buFont typeface="+mj-lt"/>
              <a:buAutoNum type="arabicParenR"/>
              <a:defRPr sz="1800" spc="50" baseline="0"/>
            </a:lvl3pPr>
            <a:lvl4pPr marL="1042416" indent="-342900">
              <a:lnSpc>
                <a:spcPct val="100000"/>
              </a:lnSpc>
              <a:spcBef>
                <a:spcPts val="1000"/>
              </a:spcBef>
              <a:buFont typeface="+mj-lt"/>
              <a:buAutoNum type="alphaLcParenR"/>
              <a:defRPr sz="1800" spc="50" baseline="0"/>
            </a:lvl4pPr>
            <a:lvl5pPr marL="1074420" indent="-400050">
              <a:lnSpc>
                <a:spcPct val="100000"/>
              </a:lnSpc>
              <a:spcBef>
                <a:spcPts val="1000"/>
              </a:spcBef>
              <a:buFont typeface="+mj-lt"/>
              <a:buAutoNum type="romanLcPeriod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6F39BA57-7F1C-623F-BC7F-B689C5AC33EA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4754881" y="2960877"/>
            <a:ext cx="5516880" cy="35128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94BF07A4-5A33-0B3C-A378-AB2435F1D5F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754881" y="3324859"/>
            <a:ext cx="5506720" cy="3031489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63DC63A6-41FE-6C2D-9A53-0AE4A6DBF39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1333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0B5130EC-B05B-5489-FBEC-DBEB6D1E737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20855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B2CC92D-F90A-CB67-4860-D6939AC295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3094182" y="0"/>
            <a:ext cx="1745673" cy="38977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4" y="1671639"/>
            <a:ext cx="5884027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4C376638-5C5B-8E5B-0C26-8F63B98EA41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28230" y="-9144"/>
            <a:ext cx="5481955" cy="6876288"/>
          </a:xfrm>
          <a:custGeom>
            <a:avLst/>
            <a:gdLst>
              <a:gd name="connsiteX0" fmla="*/ 0 w 5476875"/>
              <a:gd name="connsiteY0" fmla="*/ 0 h 6858000"/>
              <a:gd name="connsiteX1" fmla="*/ 5476875 w 5476875"/>
              <a:gd name="connsiteY1" fmla="*/ 0 h 6858000"/>
              <a:gd name="connsiteX2" fmla="*/ 5476875 w 5476875"/>
              <a:gd name="connsiteY2" fmla="*/ 6858000 h 6858000"/>
              <a:gd name="connsiteX3" fmla="*/ 0 w 5476875"/>
              <a:gd name="connsiteY3" fmla="*/ 6858000 h 6858000"/>
              <a:gd name="connsiteX4" fmla="*/ 0 w 5476875"/>
              <a:gd name="connsiteY4" fmla="*/ 0 h 6858000"/>
              <a:gd name="connsiteX0" fmla="*/ 0 w 5476875"/>
              <a:gd name="connsiteY0" fmla="*/ 0 h 6858000"/>
              <a:gd name="connsiteX1" fmla="*/ 2520315 w 5476875"/>
              <a:gd name="connsiteY1" fmla="*/ 0 h 6858000"/>
              <a:gd name="connsiteX2" fmla="*/ 5476875 w 5476875"/>
              <a:gd name="connsiteY2" fmla="*/ 6858000 h 6858000"/>
              <a:gd name="connsiteX3" fmla="*/ 0 w 5476875"/>
              <a:gd name="connsiteY3" fmla="*/ 6858000 h 6858000"/>
              <a:gd name="connsiteX4" fmla="*/ 0 w 5476875"/>
              <a:gd name="connsiteY4" fmla="*/ 0 h 6858000"/>
              <a:gd name="connsiteX0" fmla="*/ 5080 w 5481955"/>
              <a:gd name="connsiteY0" fmla="*/ 0 h 6858000"/>
              <a:gd name="connsiteX1" fmla="*/ 2525395 w 5481955"/>
              <a:gd name="connsiteY1" fmla="*/ 0 h 6858000"/>
              <a:gd name="connsiteX2" fmla="*/ 5481955 w 5481955"/>
              <a:gd name="connsiteY2" fmla="*/ 6858000 h 6858000"/>
              <a:gd name="connsiteX3" fmla="*/ 5080 w 5481955"/>
              <a:gd name="connsiteY3" fmla="*/ 6858000 h 6858000"/>
              <a:gd name="connsiteX4" fmla="*/ 0 w 5481955"/>
              <a:gd name="connsiteY4" fmla="*/ 4805680 h 6858000"/>
              <a:gd name="connsiteX5" fmla="*/ 5080 w 5481955"/>
              <a:gd name="connsiteY5" fmla="*/ 0 h 685800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80568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80568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80568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75996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759960 h 6863080"/>
              <a:gd name="connsiteX5" fmla="*/ 5080 w 5481955"/>
              <a:gd name="connsiteY5" fmla="*/ 0 h 6863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81955" h="6863080">
                <a:moveTo>
                  <a:pt x="5080" y="0"/>
                </a:moveTo>
                <a:lnTo>
                  <a:pt x="2525395" y="0"/>
                </a:lnTo>
                <a:lnTo>
                  <a:pt x="5481955" y="6858000"/>
                </a:lnTo>
                <a:lnTo>
                  <a:pt x="899160" y="6863080"/>
                </a:lnTo>
                <a:cubicBezTo>
                  <a:pt x="506307" y="5933440"/>
                  <a:pt x="413173" y="5720080"/>
                  <a:pt x="0" y="4759960"/>
                </a:cubicBezTo>
                <a:cubicBezTo>
                  <a:pt x="1693" y="3158067"/>
                  <a:pt x="3387" y="1601893"/>
                  <a:pt x="5080" y="0"/>
                </a:cubicBezTo>
                <a:close/>
              </a:path>
            </a:pathLst>
          </a:custGeom>
        </p:spPr>
        <p:txBody>
          <a:bodyPr lIns="274320" tIns="91440" bIns="91440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04569D00-2037-2A8D-943B-22FAC1C0B6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25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75967A9D-0B53-4F3F-0872-495C23A33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643B0E9A-A777-8745-6A36-0A79CB5E036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5453725" y="3660774"/>
            <a:ext cx="5907176" cy="2536826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5214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177805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9061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9" r:id="rId3"/>
    <p:sldLayoutId id="2147483670" r:id="rId4"/>
    <p:sldLayoutId id="2147483651" r:id="rId5"/>
    <p:sldLayoutId id="2147483671" r:id="rId6"/>
    <p:sldLayoutId id="2147483672" r:id="rId7"/>
    <p:sldLayoutId id="2147483673" r:id="rId8"/>
    <p:sldLayoutId id="2147483664" r:id="rId9"/>
    <p:sldLayoutId id="2147483674" r:id="rId10"/>
    <p:sldLayoutId id="2147483653" r:id="rId11"/>
    <p:sldLayoutId id="2147483667" r:id="rId12"/>
    <p:sldLayoutId id="2147483665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ursera.org/learn/generative-ai-with-llms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ursera.org/learn/generative-ai-with-llms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ursera.org/learn/generative-ai-with-llms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ursera.org/learn/generative-ai-with-llms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ursera.org/learn/generative-ai-with-llms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ursera.org/learn/generative-ai-with-llms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106.09685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man-ai.medium.com/fine-tune-a-gpt-lora-e9b72ad4ad3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0.png"/><Relationship Id="rId4" Type="http://schemas.openxmlformats.org/officeDocument/2006/relationships/hyperlink" Target="https://huggingface.co/docs/peft/main/en/conceptual_guides/lora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man-ai.medium.com/fine-tune-a-gpt-lora-e9b72ad4ad3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1.png"/><Relationship Id="rId4" Type="http://schemas.openxmlformats.org/officeDocument/2006/relationships/hyperlink" Target="https://huggingface.co/docs/peft/main/en/conceptual_guides/lora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www.coursera.org/learn/generative-ai-with-llms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ursera.org/learn/generative-ai-with-llms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ursera.org/learn/generative-ai-with-llms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ursera.org/learn/generative-ai-with-llms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ursera.org/learn/generative-ai-with-llms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ursera.org/learn/generative-ai-with-llms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ursera.org/learn/generative-ai-with-llms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75451-6A4B-484B-9ED1-353CCE25B0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58469" y="3159029"/>
            <a:ext cx="5801422" cy="3200400"/>
          </a:xfrm>
        </p:spPr>
        <p:txBody>
          <a:bodyPr anchor="ctr"/>
          <a:lstStyle/>
          <a:p>
            <a:r>
              <a:rPr lang="en-US" sz="4400" b="1" dirty="0"/>
              <a:t>C7: Fine-tunning</a:t>
            </a:r>
            <a:br>
              <a:rPr lang="en-US" sz="4400" b="1" dirty="0"/>
            </a:br>
            <a:r>
              <a:rPr lang="en-US" sz="4400" b="1" dirty="0"/>
              <a:t>LLMs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262ED1C-2B5E-F12F-F2D2-431FFB811763}"/>
              </a:ext>
            </a:extLst>
          </p:cNvPr>
          <p:cNvSpPr txBox="1"/>
          <p:nvPr/>
        </p:nvSpPr>
        <p:spPr>
          <a:xfrm>
            <a:off x="14351431" y="826059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60588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7393E7-6B46-444D-61C5-A38560997F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EFFDCF-2F58-F081-E131-5D2CAC958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148" y="-680290"/>
            <a:ext cx="9211378" cy="2121177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/>
              <a:t>Fine-tunning LLMs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B99ADBD1-4623-6AAB-CC24-C6B315AAD2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DB7391-7AC3-FD43-BCD9-AF258858FA71}"/>
              </a:ext>
            </a:extLst>
          </p:cNvPr>
          <p:cNvSpPr txBox="1"/>
          <p:nvPr/>
        </p:nvSpPr>
        <p:spPr>
          <a:xfrm>
            <a:off x="10772078" y="5620215"/>
            <a:ext cx="614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[ref]</a:t>
            </a:r>
            <a:endParaRPr lang="en-US" dirty="0"/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69EC9F7-60F8-4639-48E6-9F81736C58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1204" y="2843561"/>
            <a:ext cx="6060795" cy="351836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7FDE36B-A247-CB87-41C4-25591F02A334}"/>
              </a:ext>
            </a:extLst>
          </p:cNvPr>
          <p:cNvSpPr txBox="1"/>
          <p:nvPr/>
        </p:nvSpPr>
        <p:spPr>
          <a:xfrm>
            <a:off x="828476" y="2203036"/>
            <a:ext cx="467236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b="1" dirty="0"/>
              <a:t>Instruct models </a:t>
            </a:r>
            <a:r>
              <a:rPr lang="en-US" dirty="0"/>
              <a:t>are LLMs that have been fine-tuned specifically to follow human instructions in natural language.</a:t>
            </a:r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/>
              <a:t>Instead of just predicting the next word, an instruct model is trained to understand a task and complete it based on a prompt that looks like a real instruction.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47B3B5A-1D83-D236-0D87-AF45641C7481}"/>
              </a:ext>
            </a:extLst>
          </p:cNvPr>
          <p:cNvSpPr txBox="1"/>
          <p:nvPr/>
        </p:nvSpPr>
        <p:spPr>
          <a:xfrm>
            <a:off x="895148" y="5620215"/>
            <a:ext cx="3156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Great option for fine-tunning!</a:t>
            </a:r>
          </a:p>
        </p:txBody>
      </p:sp>
    </p:spTree>
    <p:extLst>
      <p:ext uri="{BB962C8B-B14F-4D97-AF65-F5344CB8AC3E}">
        <p14:creationId xmlns:p14="http://schemas.microsoft.com/office/powerpoint/2010/main" val="8534098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519752-E3D4-D58E-4C25-7B07C8AE85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B0610-10DF-DA7C-5DD9-916E891B5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148" y="-680290"/>
            <a:ext cx="9211378" cy="2121177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/>
              <a:t>Parameter efficient</a:t>
            </a:r>
            <a:br>
              <a:rPr lang="en-US" sz="4000" b="1" dirty="0"/>
            </a:br>
            <a:r>
              <a:rPr lang="en-US" sz="4000" b="1" dirty="0"/>
              <a:t>Fine-tuning (PEFT)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DFFD66E3-5C79-F4BC-87FE-C26601B05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679831-167E-02DE-52F8-06B76CCDC59B}"/>
              </a:ext>
            </a:extLst>
          </p:cNvPr>
          <p:cNvSpPr txBox="1"/>
          <p:nvPr/>
        </p:nvSpPr>
        <p:spPr>
          <a:xfrm>
            <a:off x="10772078" y="5620215"/>
            <a:ext cx="614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[ref]</a:t>
            </a:r>
            <a:endParaRPr lang="en-US" dirty="0"/>
          </a:p>
        </p:txBody>
      </p:sp>
      <p:pic>
        <p:nvPicPr>
          <p:cNvPr id="5" name="Picture 4" descr="A diagram of a diagram&#10;&#10;AI-generated content may be incorrect.">
            <a:extLst>
              <a:ext uri="{FF2B5EF4-FFF2-40B4-BE49-F238E27FC236}">
                <a16:creationId xmlns:a16="http://schemas.microsoft.com/office/drawing/2014/main" id="{FC32BFB0-7C78-9554-0533-7F376AD6E0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3695" y="1931648"/>
            <a:ext cx="4270939" cy="40578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A238737-ABB0-8D04-16C1-34ED54E7CF98}"/>
              </a:ext>
            </a:extLst>
          </p:cNvPr>
          <p:cNvSpPr txBox="1"/>
          <p:nvPr/>
        </p:nvSpPr>
        <p:spPr>
          <a:xfrm>
            <a:off x="5742877" y="2096431"/>
            <a:ext cx="45496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PEFT</a:t>
            </a:r>
            <a:r>
              <a:rPr lang="en-US" dirty="0"/>
              <a:t> refers to a family of methods that aim to adapt large pre-trained models to new tasks by tuning only a small subset of parameters, instead of the entire model.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B00F65-9798-C6C9-D575-0828AF2F9A33}"/>
              </a:ext>
            </a:extLst>
          </p:cNvPr>
          <p:cNvSpPr txBox="1"/>
          <p:nvPr/>
        </p:nvSpPr>
        <p:spPr>
          <a:xfrm>
            <a:off x="5742877" y="3383131"/>
            <a:ext cx="25802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Less prone to</a:t>
            </a:r>
          </a:p>
          <a:p>
            <a:r>
              <a:rPr lang="en-US" b="1" dirty="0"/>
              <a:t>catastrophic forgetting!</a:t>
            </a:r>
          </a:p>
        </p:txBody>
      </p:sp>
      <p:pic>
        <p:nvPicPr>
          <p:cNvPr id="8" name="Picture 7" descr="A diagram of a circle with a snowflake and text&#10;&#10;AI-generated content may be incorrect.">
            <a:extLst>
              <a:ext uri="{FF2B5EF4-FFF2-40B4-BE49-F238E27FC236}">
                <a16:creationId xmlns:a16="http://schemas.microsoft.com/office/drawing/2014/main" id="{3C1E0EFB-8467-989B-635B-7419FED8C9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42877" y="4439433"/>
            <a:ext cx="1677949" cy="2052014"/>
          </a:xfrm>
          <a:prstGeom prst="rect">
            <a:avLst/>
          </a:prstGeom>
        </p:spPr>
      </p:pic>
      <p:pic>
        <p:nvPicPr>
          <p:cNvPr id="10" name="Picture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4E605F4-9221-9D26-D4F6-72E88AC3CD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85003" y="4465606"/>
            <a:ext cx="2847840" cy="1792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8155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1F44F5-5615-54F5-7F12-C8DCE63FF8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DFBF1C-42ED-EFF7-6382-466E151D5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148" y="-680290"/>
            <a:ext cx="9211378" cy="2121177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/>
              <a:t>Parameter efficient</a:t>
            </a:r>
            <a:br>
              <a:rPr lang="en-US" sz="4000" b="1" dirty="0"/>
            </a:br>
            <a:r>
              <a:rPr lang="en-US" sz="4000" b="1" dirty="0"/>
              <a:t>Fine-tuning (PEFT)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5C3C932A-4B83-209E-5A8E-0D56C9A942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0F1689-1AAB-F808-0F52-B23C1C2D250D}"/>
              </a:ext>
            </a:extLst>
          </p:cNvPr>
          <p:cNvSpPr txBox="1"/>
          <p:nvPr/>
        </p:nvSpPr>
        <p:spPr>
          <a:xfrm>
            <a:off x="10772078" y="5620215"/>
            <a:ext cx="614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[ref]</a:t>
            </a:r>
            <a:endParaRPr lang="en-US" dirty="0"/>
          </a:p>
        </p:txBody>
      </p:sp>
      <p:pic>
        <p:nvPicPr>
          <p:cNvPr id="11" name="Picture 10" descr="A diagram of a flowchart&#10;&#10;AI-generated content may be incorrect.">
            <a:extLst>
              <a:ext uri="{FF2B5EF4-FFF2-40B4-BE49-F238E27FC236}">
                <a16:creationId xmlns:a16="http://schemas.microsoft.com/office/drawing/2014/main" id="{A3EA6B72-E945-2A19-1CF4-417039E225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9590" y="2137760"/>
            <a:ext cx="7772400" cy="339512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F230240-8F0B-ABBE-FB11-304A1C30B109}"/>
              </a:ext>
            </a:extLst>
          </p:cNvPr>
          <p:cNvSpPr txBox="1"/>
          <p:nvPr/>
        </p:nvSpPr>
        <p:spPr>
          <a:xfrm>
            <a:off x="3144644" y="5954751"/>
            <a:ext cx="5551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Normal fine-tunning process generates new full LLMs.</a:t>
            </a:r>
          </a:p>
        </p:txBody>
      </p:sp>
    </p:spTree>
    <p:extLst>
      <p:ext uri="{BB962C8B-B14F-4D97-AF65-F5344CB8AC3E}">
        <p14:creationId xmlns:p14="http://schemas.microsoft.com/office/powerpoint/2010/main" val="1768421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97E338-30F5-7EED-DE71-1FB1876908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AEDDA8-9A19-3EA4-6C4F-2F6FCB549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148" y="-680290"/>
            <a:ext cx="9211378" cy="2121177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/>
              <a:t>Parameter efficient</a:t>
            </a:r>
            <a:br>
              <a:rPr lang="en-US" sz="4000" b="1" dirty="0"/>
            </a:br>
            <a:r>
              <a:rPr lang="en-US" sz="4000" b="1" dirty="0"/>
              <a:t>Fine-tuning (PEFT)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FDD4C337-1640-AA12-7EEA-1FC387DA55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E8156A-1936-40FF-2689-CFB7F93BDA3D}"/>
              </a:ext>
            </a:extLst>
          </p:cNvPr>
          <p:cNvSpPr txBox="1"/>
          <p:nvPr/>
        </p:nvSpPr>
        <p:spPr>
          <a:xfrm>
            <a:off x="10772078" y="5620215"/>
            <a:ext cx="614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[ref]</a:t>
            </a:r>
            <a:endParaRPr lang="en-US" dirty="0"/>
          </a:p>
        </p:txBody>
      </p:sp>
      <p:pic>
        <p:nvPicPr>
          <p:cNvPr id="4" name="Picture 3" descr="A diagram of a diagram&#10;&#10;AI-generated content may be incorrect.">
            <a:extLst>
              <a:ext uri="{FF2B5EF4-FFF2-40B4-BE49-F238E27FC236}">
                <a16:creationId xmlns:a16="http://schemas.microsoft.com/office/drawing/2014/main" id="{13D99643-C153-5F33-D164-E354A748DB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4637" y="2123749"/>
            <a:ext cx="7772400" cy="338454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E4B204D-3A1D-BE42-9DC4-FE92C379362C}"/>
              </a:ext>
            </a:extLst>
          </p:cNvPr>
          <p:cNvSpPr txBox="1"/>
          <p:nvPr/>
        </p:nvSpPr>
        <p:spPr>
          <a:xfrm>
            <a:off x="3769113" y="5828526"/>
            <a:ext cx="53589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PEFT can either </a:t>
            </a:r>
            <a:r>
              <a:rPr lang="en-US" b="1" dirty="0"/>
              <a:t>select</a:t>
            </a:r>
            <a:r>
              <a:rPr lang="en-US" dirty="0"/>
              <a:t> and </a:t>
            </a:r>
            <a:r>
              <a:rPr lang="en-US" b="1" dirty="0"/>
              <a:t>train</a:t>
            </a:r>
            <a:r>
              <a:rPr lang="en-US" dirty="0"/>
              <a:t> specific parameters</a:t>
            </a:r>
            <a:br>
              <a:rPr lang="en-US" dirty="0"/>
            </a:br>
            <a:r>
              <a:rPr lang="en-US" dirty="0"/>
              <a:t>or generate </a:t>
            </a:r>
            <a:r>
              <a:rPr lang="en-US" b="1" dirty="0"/>
              <a:t>additive</a:t>
            </a:r>
            <a:r>
              <a:rPr lang="en-US" dirty="0"/>
              <a:t> layers!</a:t>
            </a:r>
          </a:p>
        </p:txBody>
      </p:sp>
    </p:spTree>
    <p:extLst>
      <p:ext uri="{BB962C8B-B14F-4D97-AF65-F5344CB8AC3E}">
        <p14:creationId xmlns:p14="http://schemas.microsoft.com/office/powerpoint/2010/main" val="39506939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915862-5EC1-AACB-D9C5-52C1FD3D2B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626CE-AE6A-3FA0-D8A2-3073D4B684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148" y="-680290"/>
            <a:ext cx="9211378" cy="2121177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/>
              <a:t>Parameter efficient</a:t>
            </a:r>
            <a:br>
              <a:rPr lang="en-US" sz="4000" b="1" dirty="0"/>
            </a:br>
            <a:r>
              <a:rPr lang="en-US" sz="4000" b="1" dirty="0"/>
              <a:t>Fine-tuning (PEFT)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6918E1E9-70C9-3822-7C71-BAE6198D1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B0EF1E-B4C3-F0E1-00AE-A9FFEEAA3097}"/>
              </a:ext>
            </a:extLst>
          </p:cNvPr>
          <p:cNvSpPr txBox="1"/>
          <p:nvPr/>
        </p:nvSpPr>
        <p:spPr>
          <a:xfrm>
            <a:off x="10772078" y="5620215"/>
            <a:ext cx="614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[ref]</a:t>
            </a:r>
            <a:endParaRPr lang="en-US" dirty="0"/>
          </a:p>
        </p:txBody>
      </p:sp>
      <p:pic>
        <p:nvPicPr>
          <p:cNvPr id="5" name="Picture 4" descr="A diagram of a scale&#10;&#10;AI-generated content may be incorrect.">
            <a:extLst>
              <a:ext uri="{FF2B5EF4-FFF2-40B4-BE49-F238E27FC236}">
                <a16:creationId xmlns:a16="http://schemas.microsoft.com/office/drawing/2014/main" id="{00361890-2B06-32D9-02BE-EB298E823E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4985" y="2066624"/>
            <a:ext cx="7772400" cy="3721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7966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03ADF2-CB96-4AA0-2965-39DF0F64A0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48A6D-8BEA-EAB9-14E6-4DDD57C80A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148" y="-680290"/>
            <a:ext cx="9211378" cy="2121177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/>
              <a:t>Parameter efficient</a:t>
            </a:r>
            <a:br>
              <a:rPr lang="en-US" sz="4000" b="1" dirty="0"/>
            </a:br>
            <a:r>
              <a:rPr lang="en-US" sz="4000" b="1" dirty="0"/>
              <a:t>Fine-tuning (PEFT)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B80E48AD-2E0B-8FE2-AB0E-73433CB0B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FC137B-22D9-1787-4A0B-C56F110553D9}"/>
              </a:ext>
            </a:extLst>
          </p:cNvPr>
          <p:cNvSpPr txBox="1"/>
          <p:nvPr/>
        </p:nvSpPr>
        <p:spPr>
          <a:xfrm>
            <a:off x="10772078" y="5620215"/>
            <a:ext cx="614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[ref]</a:t>
            </a:r>
            <a:endParaRPr lang="en-US" dirty="0"/>
          </a:p>
        </p:txBody>
      </p:sp>
      <p:pic>
        <p:nvPicPr>
          <p:cNvPr id="5" name="Picture 4" descr="A diagram of a scale&#10;&#10;AI-generated content may be incorrect.">
            <a:extLst>
              <a:ext uri="{FF2B5EF4-FFF2-40B4-BE49-F238E27FC236}">
                <a16:creationId xmlns:a16="http://schemas.microsoft.com/office/drawing/2014/main" id="{58AAAB14-14B5-2938-2F87-56C6D01DB9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4985" y="2066624"/>
            <a:ext cx="7772400" cy="3721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8074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3366D6-4D81-3963-6049-4C1F6C90DB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58CD67-6EE6-BF67-577E-DCC12413BD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148" y="-680290"/>
            <a:ext cx="9211378" cy="2121177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 err="1"/>
              <a:t>LoRA</a:t>
            </a:r>
            <a:r>
              <a:rPr lang="en-US" sz="4000" b="1" dirty="0"/>
              <a:t>: Low-Rank Adaptation of Large Language Models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0063F24E-E630-533E-E9E1-4155A6D485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7B73E3-48EB-EC5F-D4F5-357E4AA3ACBA}"/>
              </a:ext>
            </a:extLst>
          </p:cNvPr>
          <p:cNvSpPr txBox="1"/>
          <p:nvPr/>
        </p:nvSpPr>
        <p:spPr>
          <a:xfrm>
            <a:off x="10772078" y="5620215"/>
            <a:ext cx="614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[ref]</a:t>
            </a:r>
            <a:endParaRPr lang="en-US" dirty="0"/>
          </a:p>
        </p:txBody>
      </p:sp>
      <p:pic>
        <p:nvPicPr>
          <p:cNvPr id="4" name="Picture 3" descr="A document with text and images&#10;&#10;AI-generated content may be incorrect.">
            <a:extLst>
              <a:ext uri="{FF2B5EF4-FFF2-40B4-BE49-F238E27FC236}">
                <a16:creationId xmlns:a16="http://schemas.microsoft.com/office/drawing/2014/main" id="{6C834D16-4DA7-198F-9C35-982D692503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054" y="1550020"/>
            <a:ext cx="5362772" cy="6858000"/>
          </a:xfrm>
          <a:prstGeom prst="rect">
            <a:avLst/>
          </a:prstGeom>
        </p:spPr>
      </p:pic>
      <p:pic>
        <p:nvPicPr>
          <p:cNvPr id="8" name="Picture 7" descr="A diagram of a mathematical equation&#10;&#10;AI-generated content may be incorrect.">
            <a:extLst>
              <a:ext uri="{FF2B5EF4-FFF2-40B4-BE49-F238E27FC236}">
                <a16:creationId xmlns:a16="http://schemas.microsoft.com/office/drawing/2014/main" id="{5C094F55-C54E-26FA-36B4-E88999519BE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1625" r="19042"/>
          <a:stretch/>
        </p:blipFill>
        <p:spPr>
          <a:xfrm>
            <a:off x="6941791" y="2207942"/>
            <a:ext cx="2219812" cy="3312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751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6C65A2-3147-887E-71DF-088175F9F8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D10FE-ADF5-EFE8-9578-BE39DF9355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148" y="-680290"/>
            <a:ext cx="9211378" cy="2121177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 err="1"/>
              <a:t>LoRA</a:t>
            </a:r>
            <a:r>
              <a:rPr lang="en-US" sz="4000" b="1" dirty="0"/>
              <a:t>: Low-Rank Adaptation of Large Language Models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DC848FBB-F949-BDA6-C70E-D6F3405DA3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F70F82-2772-3E34-E293-C8CC2117DA83}"/>
              </a:ext>
            </a:extLst>
          </p:cNvPr>
          <p:cNvSpPr txBox="1"/>
          <p:nvPr/>
        </p:nvSpPr>
        <p:spPr>
          <a:xfrm>
            <a:off x="10772078" y="5620215"/>
            <a:ext cx="614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[ref]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AA7131-5BF2-FE43-2013-6B55F3B56C7C}"/>
              </a:ext>
            </a:extLst>
          </p:cNvPr>
          <p:cNvSpPr txBox="1"/>
          <p:nvPr/>
        </p:nvSpPr>
        <p:spPr>
          <a:xfrm>
            <a:off x="10772078" y="5988282"/>
            <a:ext cx="614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[ref]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1B7CCA-42E9-C538-72EB-07981B13BE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5148" y="1728516"/>
            <a:ext cx="5381299" cy="425976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12E3781-F894-78A8-6F00-F1117A63D786}"/>
              </a:ext>
            </a:extLst>
          </p:cNvPr>
          <p:cNvSpPr txBox="1"/>
          <p:nvPr/>
        </p:nvSpPr>
        <p:spPr>
          <a:xfrm>
            <a:off x="7471317" y="2274849"/>
            <a:ext cx="371335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dirty="0"/>
              <a:t>Injects trainable low-rank matrices into the attention layers (Q, K, V, or output projections)</a:t>
            </a:r>
          </a:p>
          <a:p>
            <a:pPr>
              <a:buNone/>
            </a:pPr>
            <a:endParaRPr lang="en-US" dirty="0"/>
          </a:p>
          <a:p>
            <a:r>
              <a:rPr lang="en-US" dirty="0"/>
              <a:t>Instead of tuning full weight matrices, it updates a low-rank approximation</a:t>
            </a:r>
          </a:p>
        </p:txBody>
      </p:sp>
    </p:spTree>
    <p:extLst>
      <p:ext uri="{BB962C8B-B14F-4D97-AF65-F5344CB8AC3E}">
        <p14:creationId xmlns:p14="http://schemas.microsoft.com/office/powerpoint/2010/main" val="10031632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4E42CA-2560-6FC8-697A-2B30E2DACB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8B212-FD1F-7CC8-F27D-B9E4CC352A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148" y="-680290"/>
            <a:ext cx="9211378" cy="2121177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 err="1"/>
              <a:t>LoRA</a:t>
            </a:r>
            <a:r>
              <a:rPr lang="en-US" sz="4000" b="1" dirty="0"/>
              <a:t>: Low-Rank Adaptation of Large Language Models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F380D6B1-9B3F-5CE9-3CE9-EDD1507CBD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A7039C-01A5-E94D-5F62-16AEDEF212A0}"/>
              </a:ext>
            </a:extLst>
          </p:cNvPr>
          <p:cNvSpPr txBox="1"/>
          <p:nvPr/>
        </p:nvSpPr>
        <p:spPr>
          <a:xfrm>
            <a:off x="10772078" y="5620215"/>
            <a:ext cx="614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[ref]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F498B2-34C6-543A-17DE-9AA9EDDF23C6}"/>
              </a:ext>
            </a:extLst>
          </p:cNvPr>
          <p:cNvSpPr txBox="1"/>
          <p:nvPr/>
        </p:nvSpPr>
        <p:spPr>
          <a:xfrm>
            <a:off x="10772078" y="5988282"/>
            <a:ext cx="614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[ref]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C908AA-CE50-B578-E079-F604CBE701CB}"/>
              </a:ext>
            </a:extLst>
          </p:cNvPr>
          <p:cNvSpPr txBox="1"/>
          <p:nvPr/>
        </p:nvSpPr>
        <p:spPr>
          <a:xfrm>
            <a:off x="7471317" y="2274849"/>
            <a:ext cx="371335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dirty="0"/>
              <a:t>Injects trainable low-rank matrices into the attention layers (Q, K, V, or output projections)</a:t>
            </a:r>
          </a:p>
          <a:p>
            <a:pPr>
              <a:buNone/>
            </a:pPr>
            <a:endParaRPr lang="en-US" dirty="0"/>
          </a:p>
          <a:p>
            <a:r>
              <a:rPr lang="en-US" dirty="0"/>
              <a:t>Instead of tuning full weight matrices, it updates a low-rank approximation</a:t>
            </a:r>
          </a:p>
        </p:txBody>
      </p:sp>
      <p:pic>
        <p:nvPicPr>
          <p:cNvPr id="5" name="Picture 4" descr="A diagram of a number of squares&#10;&#10;AI-generated content may be incorrect.">
            <a:extLst>
              <a:ext uri="{FF2B5EF4-FFF2-40B4-BE49-F238E27FC236}">
                <a16:creationId xmlns:a16="http://schemas.microsoft.com/office/drawing/2014/main" id="{B12B3F8A-5808-0C93-E983-E974FFB8D7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3024" y="2157037"/>
            <a:ext cx="6473855" cy="296137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BBCBCF7-226A-6DAA-DBD8-FC023A08C75A}"/>
              </a:ext>
            </a:extLst>
          </p:cNvPr>
          <p:cNvSpPr txBox="1"/>
          <p:nvPr/>
        </p:nvSpPr>
        <p:spPr>
          <a:xfrm>
            <a:off x="6545766" y="4510954"/>
            <a:ext cx="317439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5x5</a:t>
            </a:r>
            <a:r>
              <a:rPr lang="en-US" dirty="0"/>
              <a:t> – 25 parameters</a:t>
            </a:r>
          </a:p>
          <a:p>
            <a:endParaRPr lang="en-US" dirty="0"/>
          </a:p>
          <a:p>
            <a:r>
              <a:rPr lang="en-US" dirty="0" err="1"/>
              <a:t>LoRA</a:t>
            </a:r>
            <a:r>
              <a:rPr lang="en-US" dirty="0"/>
              <a:t> with r=1 – 10 values</a:t>
            </a:r>
            <a:br>
              <a:rPr lang="en-US" dirty="0"/>
            </a:br>
            <a:endParaRPr lang="en-US" dirty="0"/>
          </a:p>
          <a:p>
            <a:r>
              <a:rPr lang="en-US" dirty="0"/>
              <a:t>~60% less parameters to train!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437FFC-787B-CF7D-1EC5-7E9BAB91F855}"/>
              </a:ext>
            </a:extLst>
          </p:cNvPr>
          <p:cNvSpPr txBox="1"/>
          <p:nvPr/>
        </p:nvSpPr>
        <p:spPr>
          <a:xfrm>
            <a:off x="613317" y="5820937"/>
            <a:ext cx="566777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 – rank value</a:t>
            </a:r>
            <a:br>
              <a:rPr lang="en-US" b="1" dirty="0"/>
            </a:br>
            <a:r>
              <a:rPr lang="en-US" b="1" dirty="0"/>
              <a:t>⍺ - scaling coefficient applied to the low-rank update </a:t>
            </a:r>
          </a:p>
          <a:p>
            <a:r>
              <a:rPr lang="en-US" b="1" dirty="0"/>
              <a:t>	(rule of thumb: double the size of r)</a:t>
            </a:r>
          </a:p>
        </p:txBody>
      </p:sp>
    </p:spTree>
    <p:extLst>
      <p:ext uri="{BB962C8B-B14F-4D97-AF65-F5344CB8AC3E}">
        <p14:creationId xmlns:p14="http://schemas.microsoft.com/office/powerpoint/2010/main" val="10405706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7716FF-A80D-23F4-B192-ED7A31F0D4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166C1-BAF0-BD10-F02A-673F32B64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148" y="-680290"/>
            <a:ext cx="9211378" cy="2121177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 err="1"/>
              <a:t>LoRA</a:t>
            </a:r>
            <a:r>
              <a:rPr lang="en-US" sz="4000" b="1" dirty="0"/>
              <a:t>: Low-Rank Adaptation of Large Language Models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DF9418B4-2B6C-D892-BFDD-9C85205385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11" name="Picture 10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965B3128-560D-0BFC-9237-8204E0ECE3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4584" y="1287825"/>
            <a:ext cx="6591300" cy="2565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F60837C-7BB3-F97F-71BC-D860D78055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792" y="3803045"/>
            <a:ext cx="6438900" cy="723900"/>
          </a:xfrm>
          <a:prstGeom prst="rect">
            <a:avLst/>
          </a:prstGeom>
        </p:spPr>
      </p:pic>
      <p:pic>
        <p:nvPicPr>
          <p:cNvPr id="16" name="Picture 15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A88338DA-32EA-2127-F679-233F94D272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0193" y="1587755"/>
            <a:ext cx="5634381" cy="256540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13FAF8E-ED20-610B-1662-30067F805489}"/>
              </a:ext>
            </a:extLst>
          </p:cNvPr>
          <p:cNvSpPr txBox="1"/>
          <p:nvPr/>
        </p:nvSpPr>
        <p:spPr>
          <a:xfrm>
            <a:off x="265105" y="1173933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#1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13CFC00-6ACA-1285-EA64-53F677E89AF3}"/>
              </a:ext>
            </a:extLst>
          </p:cNvPr>
          <p:cNvSpPr txBox="1"/>
          <p:nvPr/>
        </p:nvSpPr>
        <p:spPr>
          <a:xfrm>
            <a:off x="275792" y="3678169"/>
            <a:ext cx="6300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#2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9E3123C-F6D5-0ABA-2A24-21A940D1416A}"/>
              </a:ext>
            </a:extLst>
          </p:cNvPr>
          <p:cNvSpPr txBox="1"/>
          <p:nvPr/>
        </p:nvSpPr>
        <p:spPr>
          <a:xfrm>
            <a:off x="5497350" y="1287825"/>
            <a:ext cx="6300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#3</a:t>
            </a:r>
          </a:p>
        </p:txBody>
      </p:sp>
      <p:pic>
        <p:nvPicPr>
          <p:cNvPr id="22" name="Picture 21" descr="A screen shot of a computer code&#10;&#10;AI-generated content may be incorrect.">
            <a:extLst>
              <a:ext uri="{FF2B5EF4-FFF2-40B4-BE49-F238E27FC236}">
                <a16:creationId xmlns:a16="http://schemas.microsoft.com/office/drawing/2014/main" id="{A3A5BB08-9AC9-9CD9-64BB-82BC2651FE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92957" y="4071566"/>
            <a:ext cx="4098175" cy="1295094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E78710C9-A070-AD14-450C-99F0CD49AD36}"/>
              </a:ext>
            </a:extLst>
          </p:cNvPr>
          <p:cNvSpPr txBox="1"/>
          <p:nvPr/>
        </p:nvSpPr>
        <p:spPr>
          <a:xfrm>
            <a:off x="5792957" y="3815427"/>
            <a:ext cx="6300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#4</a:t>
            </a:r>
          </a:p>
        </p:txBody>
      </p:sp>
      <p:pic>
        <p:nvPicPr>
          <p:cNvPr id="26" name="Picture 25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B93F76B3-E2A0-E477-A104-87F36025AF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33993" y="5180406"/>
            <a:ext cx="7772400" cy="1710108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9467AF4F-0205-DFA7-12DD-F81067E21350}"/>
              </a:ext>
            </a:extLst>
          </p:cNvPr>
          <p:cNvSpPr txBox="1"/>
          <p:nvPr/>
        </p:nvSpPr>
        <p:spPr>
          <a:xfrm>
            <a:off x="1664091" y="4995740"/>
            <a:ext cx="6300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#5</a:t>
            </a:r>
          </a:p>
        </p:txBody>
      </p:sp>
    </p:spTree>
    <p:extLst>
      <p:ext uri="{BB962C8B-B14F-4D97-AF65-F5344CB8AC3E}">
        <p14:creationId xmlns:p14="http://schemas.microsoft.com/office/powerpoint/2010/main" val="31893168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7EC966-6869-F3A2-6D1E-F83F876912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891F14-906B-D4A0-119C-D799C34EA5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148" y="-680290"/>
            <a:ext cx="9211378" cy="2121177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/>
              <a:t>LLM app development lifecycle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8843E6F1-8FF4-8016-53CB-F8504D79E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4" name="Picture 3" descr="A diagram of a process&#10;&#10;AI-generated content may be incorrect.">
            <a:extLst>
              <a:ext uri="{FF2B5EF4-FFF2-40B4-BE49-F238E27FC236}">
                <a16:creationId xmlns:a16="http://schemas.microsoft.com/office/drawing/2014/main" id="{7891C097-53C5-6847-B565-EE980DEA42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5932" y="2099175"/>
            <a:ext cx="8211954" cy="316721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796EBC8-CF0F-988E-990A-9A322C0283D6}"/>
              </a:ext>
            </a:extLst>
          </p:cNvPr>
          <p:cNvSpPr/>
          <p:nvPr/>
        </p:nvSpPr>
        <p:spPr>
          <a:xfrm>
            <a:off x="4029151" y="3429000"/>
            <a:ext cx="1568918" cy="64978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8200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49C9BA-538B-E7BC-EE73-449CC5B0D0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2F3FA2-D02F-DA2D-B755-9A358D0288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148" y="-680290"/>
            <a:ext cx="9211378" cy="2121177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 err="1"/>
              <a:t>LoRA</a:t>
            </a:r>
            <a:r>
              <a:rPr lang="en-US" sz="4000" b="1" dirty="0"/>
              <a:t>: Low-Rank Adaptation of Large Language Models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ED22F9E0-E93B-79E7-64F9-0E261A228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4" name="Picture 3" descr="A table with numbers and text&#10;&#10;AI-generated content may be incorrect.">
            <a:extLst>
              <a:ext uri="{FF2B5EF4-FFF2-40B4-BE49-F238E27FC236}">
                <a16:creationId xmlns:a16="http://schemas.microsoft.com/office/drawing/2014/main" id="{1D9AC469-ABBA-16E3-4FC4-E81B75ACE2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4637" y="2046404"/>
            <a:ext cx="7772400" cy="387038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F740278-F0EA-1F94-AEDE-310B7C3C87BE}"/>
              </a:ext>
            </a:extLst>
          </p:cNvPr>
          <p:cNvSpPr txBox="1"/>
          <p:nvPr/>
        </p:nvSpPr>
        <p:spPr>
          <a:xfrm>
            <a:off x="2497873" y="6296540"/>
            <a:ext cx="6264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LoRA</a:t>
            </a:r>
            <a:r>
              <a:rPr lang="en-US" dirty="0"/>
              <a:t> can be combined with any other fine-tunning method!</a:t>
            </a:r>
          </a:p>
        </p:txBody>
      </p:sp>
    </p:spTree>
    <p:extLst>
      <p:ext uri="{BB962C8B-B14F-4D97-AF65-F5344CB8AC3E}">
        <p14:creationId xmlns:p14="http://schemas.microsoft.com/office/powerpoint/2010/main" val="1611000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825E58-CB3F-18CB-0A05-D7DA314F69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552D18-98BA-A832-108E-CCEEAD8B9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148" y="-680290"/>
            <a:ext cx="9211378" cy="2121177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/>
              <a:t>Fine-tunning LLMs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C37F6795-B961-DAA5-F45D-9330DC1C60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8BFAAF8-F638-E2C2-83CA-3E5ED5CCF8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757" y="2341757"/>
            <a:ext cx="8514770" cy="279780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7730E93-65A0-B69D-F5FB-CA5B5929D26E}"/>
              </a:ext>
            </a:extLst>
          </p:cNvPr>
          <p:cNvSpPr txBox="1"/>
          <p:nvPr/>
        </p:nvSpPr>
        <p:spPr>
          <a:xfrm>
            <a:off x="10772078" y="5620215"/>
            <a:ext cx="614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[ref]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80390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AC59B2-B4A7-C7D3-244C-E5314D5738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BB525C-F96F-2EE3-B92C-72724D34E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148" y="-680290"/>
            <a:ext cx="9211378" cy="2121177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/>
              <a:t>Fine-tunning LLMs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DAEEDBC2-ABB0-3DE1-3673-29E8D58BCC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8EDD9F-20FC-501E-DD53-E98374B15DDA}"/>
              </a:ext>
            </a:extLst>
          </p:cNvPr>
          <p:cNvSpPr txBox="1"/>
          <p:nvPr/>
        </p:nvSpPr>
        <p:spPr>
          <a:xfrm>
            <a:off x="10772078" y="5620215"/>
            <a:ext cx="614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[ref]</a:t>
            </a:r>
            <a:endParaRPr lang="en-US" dirty="0"/>
          </a:p>
        </p:txBody>
      </p:sp>
      <p:pic>
        <p:nvPicPr>
          <p:cNvPr id="4" name="Picture 3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C4030892-0C0B-C78D-7382-3EF446A1EB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6205" y="1818424"/>
            <a:ext cx="7772400" cy="4257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9410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0AD60E-0633-B835-1F26-79CDE9DC40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56825E-2A3E-1DAE-575C-82E80B97E7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148" y="-680290"/>
            <a:ext cx="9211378" cy="2121177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/>
              <a:t>Fine-tunning LLMs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565BC95A-AFCF-FB44-C1FC-4347C832A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972405-19E7-F175-0158-34A6007496C6}"/>
              </a:ext>
            </a:extLst>
          </p:cNvPr>
          <p:cNvSpPr txBox="1"/>
          <p:nvPr/>
        </p:nvSpPr>
        <p:spPr>
          <a:xfrm>
            <a:off x="10772078" y="5620215"/>
            <a:ext cx="614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[ref]</a:t>
            </a:r>
            <a:endParaRPr lang="en-US" dirty="0"/>
          </a:p>
        </p:txBody>
      </p:sp>
      <p:pic>
        <p:nvPicPr>
          <p:cNvPr id="5" name="Picture 4" descr="A diagram of a model&#10;&#10;AI-generated content may be incorrect.">
            <a:extLst>
              <a:ext uri="{FF2B5EF4-FFF2-40B4-BE49-F238E27FC236}">
                <a16:creationId xmlns:a16="http://schemas.microsoft.com/office/drawing/2014/main" id="{419FA201-1B19-61EC-72A8-8CDCCCB812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5054" y="2099153"/>
            <a:ext cx="7772400" cy="330216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2A0B8A4-A2C4-8E47-7BA5-BBB60633F398}"/>
              </a:ext>
            </a:extLst>
          </p:cNvPr>
          <p:cNvSpPr txBox="1"/>
          <p:nvPr/>
        </p:nvSpPr>
        <p:spPr>
          <a:xfrm>
            <a:off x="8084635" y="1731086"/>
            <a:ext cx="23778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Single task </a:t>
            </a:r>
            <a:r>
              <a:rPr lang="en-US" dirty="0"/>
              <a:t>instruction</a:t>
            </a:r>
          </a:p>
        </p:txBody>
      </p:sp>
    </p:spTree>
    <p:extLst>
      <p:ext uri="{BB962C8B-B14F-4D97-AF65-F5344CB8AC3E}">
        <p14:creationId xmlns:p14="http://schemas.microsoft.com/office/powerpoint/2010/main" val="37639842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56F647-946A-4A44-325A-CDCF73DDE7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556CD-0B25-3250-910F-2E86645DD8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148" y="-680290"/>
            <a:ext cx="9211378" cy="2121177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/>
              <a:t>Fine-tunning LLMs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5B948CE8-DBF8-7B59-43BC-65DF208E2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614E09-B80F-4556-30E1-4703ACA3F042}"/>
              </a:ext>
            </a:extLst>
          </p:cNvPr>
          <p:cNvSpPr txBox="1"/>
          <p:nvPr/>
        </p:nvSpPr>
        <p:spPr>
          <a:xfrm>
            <a:off x="10772078" y="5620215"/>
            <a:ext cx="614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[ref]</a:t>
            </a:r>
            <a:endParaRPr lang="en-US" dirty="0"/>
          </a:p>
        </p:txBody>
      </p:sp>
      <p:pic>
        <p:nvPicPr>
          <p:cNvPr id="4" name="Picture 3" descr="A diagram of a model&#10;&#10;AI-generated content may be incorrect.">
            <a:extLst>
              <a:ext uri="{FF2B5EF4-FFF2-40B4-BE49-F238E27FC236}">
                <a16:creationId xmlns:a16="http://schemas.microsoft.com/office/drawing/2014/main" id="{BCF83D69-3D3D-F231-5539-91FEB78063C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4627"/>
          <a:stretch/>
        </p:blipFill>
        <p:spPr>
          <a:xfrm>
            <a:off x="1293541" y="2397512"/>
            <a:ext cx="7772400" cy="322270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EE6950E-1FC5-8C91-C57E-A4087796F555}"/>
              </a:ext>
            </a:extLst>
          </p:cNvPr>
          <p:cNvSpPr txBox="1"/>
          <p:nvPr/>
        </p:nvSpPr>
        <p:spPr>
          <a:xfrm>
            <a:off x="6655087" y="5833129"/>
            <a:ext cx="36910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loss function</a:t>
            </a:r>
            <a:r>
              <a:rPr lang="en-US" sz="1400" dirty="0"/>
              <a:t> - measures how well an AI prediction match the actual target values.</a:t>
            </a:r>
          </a:p>
        </p:txBody>
      </p:sp>
    </p:spTree>
    <p:extLst>
      <p:ext uri="{BB962C8B-B14F-4D97-AF65-F5344CB8AC3E}">
        <p14:creationId xmlns:p14="http://schemas.microsoft.com/office/powerpoint/2010/main" val="40659745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88123E-0065-7EC3-BECF-F28F1255BF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E09DAE-06CF-ED94-7141-70751090B7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148" y="-680290"/>
            <a:ext cx="9211378" cy="2121177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/>
              <a:t>Fine-tunning LLMs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6DA9BE4F-3888-14CC-AA2E-D06E7849C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97229D-C94D-4951-DBE5-B22AD7D6DE89}"/>
              </a:ext>
            </a:extLst>
          </p:cNvPr>
          <p:cNvSpPr txBox="1"/>
          <p:nvPr/>
        </p:nvSpPr>
        <p:spPr>
          <a:xfrm>
            <a:off x="10772078" y="5620215"/>
            <a:ext cx="614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[ref]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C33F8C-D970-B5BB-F684-0F64ED30A99B}"/>
              </a:ext>
            </a:extLst>
          </p:cNvPr>
          <p:cNvSpPr txBox="1"/>
          <p:nvPr/>
        </p:nvSpPr>
        <p:spPr>
          <a:xfrm>
            <a:off x="895148" y="1828800"/>
            <a:ext cx="56506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Catastrophic forgetting </a:t>
            </a:r>
            <a:r>
              <a:rPr lang="en-US" dirty="0"/>
              <a:t>is a phenomenon in neural networks where the model forgets previously learned tasks after being trained on new data.</a:t>
            </a:r>
          </a:p>
        </p:txBody>
      </p:sp>
      <p:pic>
        <p:nvPicPr>
          <p:cNvPr id="6" name="Picture 5" descr="A purple circle with black text&#10;&#10;AI-generated content may be incorrect.">
            <a:extLst>
              <a:ext uri="{FF2B5EF4-FFF2-40B4-BE49-F238E27FC236}">
                <a16:creationId xmlns:a16="http://schemas.microsoft.com/office/drawing/2014/main" id="{4E2CE958-2466-D6D6-70D5-39211D67BC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5148" y="3429000"/>
            <a:ext cx="7772400" cy="168850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F2FE529-4544-5CA4-56C3-786775780BBB}"/>
              </a:ext>
            </a:extLst>
          </p:cNvPr>
          <p:cNvSpPr txBox="1"/>
          <p:nvPr/>
        </p:nvSpPr>
        <p:spPr>
          <a:xfrm>
            <a:off x="895148" y="3168936"/>
            <a:ext cx="21259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Before fine-tunning</a:t>
            </a:r>
          </a:p>
        </p:txBody>
      </p:sp>
      <p:pic>
        <p:nvPicPr>
          <p:cNvPr id="11" name="Picture 10" descr="A diagram of a model&#10;&#10;AI-generated content may be incorrect.">
            <a:extLst>
              <a:ext uri="{FF2B5EF4-FFF2-40B4-BE49-F238E27FC236}">
                <a16:creationId xmlns:a16="http://schemas.microsoft.com/office/drawing/2014/main" id="{23227C64-DD06-7255-AC73-3D4FBA0789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09024" y="5017242"/>
            <a:ext cx="7772400" cy="185306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C5E6C96-CCD1-ACA7-826B-FA0C3C3FB142}"/>
              </a:ext>
            </a:extLst>
          </p:cNvPr>
          <p:cNvSpPr txBox="1"/>
          <p:nvPr/>
        </p:nvSpPr>
        <p:spPr>
          <a:xfrm>
            <a:off x="2509024" y="4776565"/>
            <a:ext cx="19721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After fine-tunning</a:t>
            </a:r>
          </a:p>
        </p:txBody>
      </p:sp>
    </p:spTree>
    <p:extLst>
      <p:ext uri="{BB962C8B-B14F-4D97-AF65-F5344CB8AC3E}">
        <p14:creationId xmlns:p14="http://schemas.microsoft.com/office/powerpoint/2010/main" val="19126168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237CAE-2B3E-F82B-2BF3-E180E84CE6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BFFE8A-0F27-AFAC-A3C0-498F8035F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148" y="-680290"/>
            <a:ext cx="9211378" cy="2121177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/>
              <a:t>Fine-tunning LLMs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62F962D2-78CF-D054-C0CB-D5724BABE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DA07DA-4AEA-FE16-353D-63CA44663103}"/>
              </a:ext>
            </a:extLst>
          </p:cNvPr>
          <p:cNvSpPr txBox="1"/>
          <p:nvPr/>
        </p:nvSpPr>
        <p:spPr>
          <a:xfrm>
            <a:off x="10772078" y="5620215"/>
            <a:ext cx="614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[ref]</a:t>
            </a:r>
            <a:endParaRPr lang="en-US" dirty="0"/>
          </a:p>
        </p:txBody>
      </p:sp>
      <p:pic>
        <p:nvPicPr>
          <p:cNvPr id="5" name="Picture 4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250E74C1-E5BA-0913-FB24-EE74B9BFB0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2390" y="2703336"/>
            <a:ext cx="7772400" cy="310154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D09F3BE-E826-4978-1C1A-B36719024B8B}"/>
              </a:ext>
            </a:extLst>
          </p:cNvPr>
          <p:cNvSpPr txBox="1"/>
          <p:nvPr/>
        </p:nvSpPr>
        <p:spPr>
          <a:xfrm>
            <a:off x="8129239" y="1807689"/>
            <a:ext cx="3265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Solution</a:t>
            </a:r>
            <a:r>
              <a:rPr lang="en-US" dirty="0"/>
              <a:t>: multi-task instruction</a:t>
            </a:r>
          </a:p>
        </p:txBody>
      </p:sp>
    </p:spTree>
    <p:extLst>
      <p:ext uri="{BB962C8B-B14F-4D97-AF65-F5344CB8AC3E}">
        <p14:creationId xmlns:p14="http://schemas.microsoft.com/office/powerpoint/2010/main" val="40957843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FAF72F-4312-C754-9E87-C44976B26E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38A82C-7AC0-1DE4-E1C0-66CCAC543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148" y="-680290"/>
            <a:ext cx="9211378" cy="2121177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/>
              <a:t>Fine-tunning LLMs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4F1B6835-F6CB-0BC2-B5D3-6DADBD8CA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B23EAF-C75E-42F5-1106-A6650112FA2F}"/>
              </a:ext>
            </a:extLst>
          </p:cNvPr>
          <p:cNvSpPr txBox="1"/>
          <p:nvPr/>
        </p:nvSpPr>
        <p:spPr>
          <a:xfrm>
            <a:off x="10772078" y="5620215"/>
            <a:ext cx="614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[ref]</a:t>
            </a:r>
            <a:endParaRPr lang="en-US" dirty="0"/>
          </a:p>
        </p:txBody>
      </p:sp>
      <p:pic>
        <p:nvPicPr>
          <p:cNvPr id="5" name="Picture 4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44292A66-3260-3AD3-4335-CF185A9482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2390" y="2703336"/>
            <a:ext cx="7772400" cy="310154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6F5BB8D-8088-2F76-FED9-5E894E254881}"/>
              </a:ext>
            </a:extLst>
          </p:cNvPr>
          <p:cNvSpPr txBox="1"/>
          <p:nvPr/>
        </p:nvSpPr>
        <p:spPr>
          <a:xfrm>
            <a:off x="8129239" y="1807689"/>
            <a:ext cx="3265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Solution</a:t>
            </a:r>
            <a:r>
              <a:rPr lang="en-US" dirty="0"/>
              <a:t>: multi-task instruction</a:t>
            </a:r>
          </a:p>
        </p:txBody>
      </p:sp>
    </p:spTree>
    <p:extLst>
      <p:ext uri="{BB962C8B-B14F-4D97-AF65-F5344CB8AC3E}">
        <p14:creationId xmlns:p14="http://schemas.microsoft.com/office/powerpoint/2010/main" val="124391181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ustom" id="{F85C13B5-8B75-4CB8-BA5E-9CAC0747196D}" vid="{617487EE-AB70-4C55-8A81-E6744CC4A2C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C179FDCFDA3AA489801A224B51549C4" ma:contentTypeVersion="4" ma:contentTypeDescription="Create a new document." ma:contentTypeScope="" ma:versionID="a29ae2056159c8ddbd6bc3ee0922286b">
  <xsd:schema xmlns:xsd="http://www.w3.org/2001/XMLSchema" xmlns:xs="http://www.w3.org/2001/XMLSchema" xmlns:p="http://schemas.microsoft.com/office/2006/metadata/properties" xmlns:ns2="473c0446-82f2-45af-a005-04530fddabcc" targetNamespace="http://schemas.microsoft.com/office/2006/metadata/properties" ma:root="true" ma:fieldsID="39b990bf1d5e1f4fa4415c645e930dee" ns2:_="">
    <xsd:import namespace="473c0446-82f2-45af-a005-04530fddabc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73c0446-82f2-45af-a005-04530fddabc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87A1978-67A3-4DD1-8962-6FA46B775FAD}"/>
</file>

<file path=customXml/itemProps2.xml><?xml version="1.0" encoding="utf-8"?>
<ds:datastoreItem xmlns:ds="http://schemas.openxmlformats.org/officeDocument/2006/customXml" ds:itemID="{49168DCE-134F-4610-A6AA-88CEBE8D71D2}">
  <ds:schemaRefs>
    <ds:schemaRef ds:uri="fcc9d9b4-5a6e-40e5-9022-cfc930feae0c"/>
    <ds:schemaRef ds:uri="http://purl.org/dc/elements/1.1/"/>
    <ds:schemaRef ds:uri="http://purl.org/dc/dcmitype/"/>
    <ds:schemaRef ds:uri="http://schemas.microsoft.com/office/2006/metadata/properties"/>
    <ds:schemaRef ds:uri="http://schemas.microsoft.com/office/2006/documentManagement/types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623f837f-d33b-4977-a8ae-4d3fe71419e3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CABF691C-888B-4061-8A6F-D5CE84A0254B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12347</TotalTime>
  <Words>488</Words>
  <Application>Microsoft Macintosh PowerPoint</Application>
  <PresentationFormat>Widescreen</PresentationFormat>
  <Paragraphs>111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Tenorite</vt:lpstr>
      <vt:lpstr>Custom</vt:lpstr>
      <vt:lpstr>C7: Fine-tunning LLMs</vt:lpstr>
      <vt:lpstr>LLM app development lifecycle</vt:lpstr>
      <vt:lpstr>Fine-tunning LLMs</vt:lpstr>
      <vt:lpstr>Fine-tunning LLMs</vt:lpstr>
      <vt:lpstr>Fine-tunning LLMs</vt:lpstr>
      <vt:lpstr>Fine-tunning LLMs</vt:lpstr>
      <vt:lpstr>Fine-tunning LLMs</vt:lpstr>
      <vt:lpstr>Fine-tunning LLMs</vt:lpstr>
      <vt:lpstr>Fine-tunning LLMs</vt:lpstr>
      <vt:lpstr>Fine-tunning LLMs</vt:lpstr>
      <vt:lpstr>Parameter efficient Fine-tuning (PEFT)</vt:lpstr>
      <vt:lpstr>Parameter efficient Fine-tuning (PEFT)</vt:lpstr>
      <vt:lpstr>Parameter efficient Fine-tuning (PEFT)</vt:lpstr>
      <vt:lpstr>Parameter efficient Fine-tuning (PEFT)</vt:lpstr>
      <vt:lpstr>Parameter efficient Fine-tuning (PEFT)</vt:lpstr>
      <vt:lpstr>LoRA: Low-Rank Adaptation of Large Language Models</vt:lpstr>
      <vt:lpstr>LoRA: Low-Rank Adaptation of Large Language Models</vt:lpstr>
      <vt:lpstr>LoRA: Low-Rank Adaptation of Large Language Models</vt:lpstr>
      <vt:lpstr>LoRA: Low-Rank Adaptation of Large Language Models</vt:lpstr>
      <vt:lpstr>LoRA: Low-Rank Adaptation of Large Language Models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Basic Presentation</dc:title>
  <cp:lastModifiedBy>Bogdan Mursa</cp:lastModifiedBy>
  <cp:revision>423</cp:revision>
  <cp:lastPrinted>2025-04-01T08:43:42Z</cp:lastPrinted>
  <dcterms:created xsi:type="dcterms:W3CDTF">2024-02-14T19:04:18Z</dcterms:created>
  <dcterms:modified xsi:type="dcterms:W3CDTF">2025-04-07T19:45:22Z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0x0101009C179FDCFDA3AA489801A224B51549C4</vt:lpwstr>
  </property>
  <property fmtid="{D5CDD505-2E9C-101B-9397-08002B2CF9AE}" pid="3" name="MediaServiceImageTags">
    <vt:lpwstr/>
  </property>
</Properties>
</file>